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Overpass Black"/>
      <p:bold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Open Sans SemiBold"/>
      <p:regular r:id="rId42"/>
      <p:bold r:id="rId43"/>
      <p:italic r:id="rId44"/>
      <p:boldItalic r:id="rId45"/>
    </p:embeddedFont>
    <p:embeddedFont>
      <p:font typeface="Josefin Sans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E94571-8867-42B6-B9F1-50AE99978C43}">
  <a:tblStyle styleId="{F9E94571-8867-42B6-B9F1-50AE99978C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OpenSansSemiBol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OpenSansSemiBold-italic.fntdata"/><Relationship Id="rId43" Type="http://schemas.openxmlformats.org/officeDocument/2006/relationships/font" Target="fonts/OpenSansSemiBold-bold.fntdata"/><Relationship Id="rId46" Type="http://schemas.openxmlformats.org/officeDocument/2006/relationships/font" Target="fonts/JosefinSans-regular.fntdata"/><Relationship Id="rId45" Type="http://schemas.openxmlformats.org/officeDocument/2006/relationships/font" Target="fonts/Open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OverpassBlack-boldItalic.fntdata"/><Relationship Id="rId32" Type="http://schemas.openxmlformats.org/officeDocument/2006/relationships/font" Target="fonts/OverpassBlack-bold.fntdata"/><Relationship Id="rId35" Type="http://schemas.openxmlformats.org/officeDocument/2006/relationships/font" Target="fonts/Lato-bold.fntdata"/><Relationship Id="rId34" Type="http://schemas.openxmlformats.org/officeDocument/2006/relationships/font" Target="fonts/Lato-regular.fntdata"/><Relationship Id="rId37" Type="http://schemas.openxmlformats.org/officeDocument/2006/relationships/font" Target="fonts/Lato-boldItalic.fntdata"/><Relationship Id="rId36" Type="http://schemas.openxmlformats.org/officeDocument/2006/relationships/font" Target="fonts/Lato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29" Type="http://schemas.openxmlformats.org/officeDocument/2006/relationships/font" Target="fonts/Roboto-bold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1098b636c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1098b636c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大家好，我们的大作业是</a:t>
            </a: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家庭聚会策划及共享平台，名字取自“次北固山下，归雁洛阳边”中的“归雁”。（logo由组员许霆康同学设计）</a:t>
            </a:r>
            <a:endParaRPr sz="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081e438ed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081e438ed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1098b636cc7_0_2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1098b636cc7_0_2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098b636cc7_2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098b636cc7_2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cffe670f3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cffe670f3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098b636cc7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098b636cc7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图片上传至后端服务器后将随机生成的图片名保存在数据库中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cffe670f3f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cffe670f3f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cffe670f3f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cffe670f3f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cffe670f3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cffe670f3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cffe670f3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cffe670f3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081e438eb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1081e438eb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cffe670f3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cffe670f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1098b636cc7_2_2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1098b636cc7_2_2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1098b636cc7_0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1098b636cc7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1081e438eb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1081e438eb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081e438eb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1081e438eb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098b636cc7_2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1098b636cc7_2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081e438e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081e438e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cffe670f3f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cffe670f3f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1081e438e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1081e438e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081e438e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081e438e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9" name="Google Shape;2119;p36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0" name="Google Shape;21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3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3" name="Google Shape;2123;p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24" name="Google Shape;2124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6" name="Google Shape;21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27" name="Google Shape;212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8" name="Google Shape;212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8"/>
          <p:cNvSpPr txBox="1"/>
          <p:nvPr/>
        </p:nvSpPr>
        <p:spPr>
          <a:xfrm>
            <a:off x="2600275" y="347675"/>
            <a:ext cx="4152000" cy="169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归雁</a:t>
            </a:r>
            <a:endParaRPr b="1" sz="370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家庭聚会策划及共享平台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4" name="Google Shape;2134;p38"/>
          <p:cNvCxnSpPr/>
          <p:nvPr/>
        </p:nvCxnSpPr>
        <p:spPr>
          <a:xfrm flipH="1" rot="10800000">
            <a:off x="3879050" y="1189350"/>
            <a:ext cx="17574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5" name="Google Shape;2135;p38"/>
          <p:cNvPicPr preferRelativeResize="0"/>
          <p:nvPr/>
        </p:nvPicPr>
        <p:blipFill rotWithShape="1">
          <a:blip r:embed="rId3">
            <a:alphaModFix/>
          </a:blip>
          <a:srcRect b="-11610" l="2649" r="-2649" t="11610"/>
          <a:stretch/>
        </p:blipFill>
        <p:spPr>
          <a:xfrm>
            <a:off x="844925" y="2135650"/>
            <a:ext cx="3585524" cy="268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38"/>
          <p:cNvSpPr txBox="1"/>
          <p:nvPr>
            <p:ph idx="4294967295" type="subTitle"/>
          </p:nvPr>
        </p:nvSpPr>
        <p:spPr>
          <a:xfrm>
            <a:off x="4991600" y="2010275"/>
            <a:ext cx="2402100" cy="23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imSun"/>
                <a:ea typeface="SimSun"/>
                <a:cs typeface="SimSun"/>
                <a:sym typeface="SimSun"/>
              </a:rPr>
              <a:t>2021年12月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SimSun"/>
                <a:ea typeface="SimSun"/>
                <a:cs typeface="SimSun"/>
                <a:sym typeface="SimSun"/>
              </a:rPr>
              <a:t>队长：陈彦扬 2019080117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SimSun"/>
                <a:ea typeface="SimSun"/>
                <a:cs typeface="SimSun"/>
                <a:sym typeface="SimSun"/>
              </a:rPr>
              <a:t>成员：霍建宇 2019080112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SimSun"/>
                <a:ea typeface="SimSun"/>
                <a:cs typeface="SimSun"/>
                <a:sym typeface="SimSun"/>
              </a:rPr>
              <a:t>    白承桓 2017080338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SimSun"/>
                <a:ea typeface="SimSun"/>
                <a:cs typeface="SimSun"/>
                <a:sym typeface="SimSun"/>
              </a:rPr>
              <a:t>    许霆康 2019080126</a:t>
            </a:r>
            <a:endParaRPr sz="1400"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latin typeface="SimSun"/>
                <a:ea typeface="SimSun"/>
                <a:cs typeface="SimSun"/>
                <a:sym typeface="SimSun"/>
              </a:rPr>
              <a:t>    	   魏乐 2019080124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" name="Google Shape;22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2290650"/>
            <a:ext cx="3742425" cy="22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47"/>
          <p:cNvSpPr txBox="1"/>
          <p:nvPr>
            <p:ph type="ctrTitle"/>
          </p:nvPr>
        </p:nvSpPr>
        <p:spPr>
          <a:xfrm>
            <a:off x="735746" y="5475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照片墙</a:t>
            </a:r>
            <a:r>
              <a:rPr lang="en"/>
              <a:t>界面</a:t>
            </a:r>
            <a:endParaRPr/>
          </a:p>
        </p:txBody>
      </p:sp>
      <p:sp>
        <p:nvSpPr>
          <p:cNvPr id="2213" name="Google Shape;2213;p47"/>
          <p:cNvSpPr txBox="1"/>
          <p:nvPr>
            <p:ph idx="4294967295" type="body"/>
          </p:nvPr>
        </p:nvSpPr>
        <p:spPr>
          <a:xfrm>
            <a:off x="600600" y="16345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4" name="Google Shape;22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90650"/>
            <a:ext cx="4488950" cy="21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5" y="2238050"/>
            <a:ext cx="3714874" cy="2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48"/>
          <p:cNvSpPr txBox="1"/>
          <p:nvPr>
            <p:ph type="ctrTitle"/>
          </p:nvPr>
        </p:nvSpPr>
        <p:spPr>
          <a:xfrm>
            <a:off x="735746" y="5475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照片墙大图</a:t>
            </a:r>
            <a:r>
              <a:rPr lang="en"/>
              <a:t>界面</a:t>
            </a:r>
            <a:endParaRPr/>
          </a:p>
        </p:txBody>
      </p:sp>
      <p:sp>
        <p:nvSpPr>
          <p:cNvPr id="2221" name="Google Shape;2221;p48"/>
          <p:cNvSpPr txBox="1"/>
          <p:nvPr>
            <p:ph idx="4294967295" type="body"/>
          </p:nvPr>
        </p:nvSpPr>
        <p:spPr>
          <a:xfrm>
            <a:off x="600600" y="16345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2" name="Google Shape;22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300" y="2310688"/>
            <a:ext cx="4547602" cy="21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9"/>
          <p:cNvSpPr txBox="1"/>
          <p:nvPr>
            <p:ph type="ctrTitle"/>
          </p:nvPr>
        </p:nvSpPr>
        <p:spPr>
          <a:xfrm>
            <a:off x="735746" y="5383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随机转盘</a:t>
            </a:r>
            <a:r>
              <a:rPr lang="en"/>
              <a:t>界面</a:t>
            </a:r>
            <a:endParaRPr/>
          </a:p>
        </p:txBody>
      </p:sp>
      <p:sp>
        <p:nvSpPr>
          <p:cNvPr id="2228" name="Google Shape;2228;p49"/>
          <p:cNvSpPr txBox="1"/>
          <p:nvPr>
            <p:ph idx="4294967295" type="body"/>
          </p:nvPr>
        </p:nvSpPr>
        <p:spPr>
          <a:xfrm>
            <a:off x="600600" y="16345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9" name="Google Shape;22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2251250"/>
            <a:ext cx="3899975" cy="23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200" y="2290650"/>
            <a:ext cx="4240400" cy="20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5" name="Google Shape;2235;p50"/>
          <p:cNvGraphicFramePr/>
          <p:nvPr/>
        </p:nvGraphicFramePr>
        <p:xfrm>
          <a:off x="736650" y="103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{F9E94571-8867-42B6-B9F1-50AE99978C43}</a:tableStyleId>
              </a:tblPr>
              <a:tblGrid>
                <a:gridCol w="4023850"/>
                <a:gridCol w="4023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原定计划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实际完成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通过邀请方式添加新成员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通过邀请码（具时限）加入群组，支持多家族群功能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可通过点击家谱中成员浏览其电话号码等信息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在成员列表里点击“详情”浏览其电话号码等信息，增设个人信息页面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若投票无法确定聚会细节（同票），可通过“随机转盘”确定聚会细节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若投票无法确定聚会细节（同票），后端直接选取其中一个同票选项设为该聚会细节，随即轮盘作为开放性功能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聚会/生日当天提醒用户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无提醒功能，增设“个人日历”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照片墙可上传文字、照片、影片，可进行点赞和评论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照片墙只能上传图片/动图，可进行点赞和评论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6" name="Google Shape;2236;p5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功能差异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51"/>
          <p:cNvSpPr txBox="1"/>
          <p:nvPr>
            <p:ph idx="1" type="body"/>
          </p:nvPr>
        </p:nvSpPr>
        <p:spPr>
          <a:xfrm>
            <a:off x="720000" y="1193600"/>
            <a:ext cx="77040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方案</a:t>
            </a:r>
            <a:endParaRPr b="1" sz="18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前端使用Vue，后端使用Flask架构，数据库选用MySQL</a:t>
            </a:r>
            <a:endParaRPr sz="16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使用Docker进行部署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难点</a:t>
            </a:r>
            <a:endParaRPr b="1" sz="18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库安装及版本适配问题</a:t>
            </a:r>
            <a:endParaRPr sz="16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前端组件应用、设计和通讯问题</a:t>
            </a:r>
            <a:endParaRPr sz="16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家谱树的管理算法</a:t>
            </a:r>
            <a:endParaRPr sz="16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图片传输</a:t>
            </a:r>
            <a:endParaRPr sz="1600">
              <a:solidFill>
                <a:schemeClr val="dk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600">
                <a:solidFill>
                  <a:schemeClr val="dk2"/>
                </a:solidFill>
              </a:rPr>
              <a:t>后端定时更新聚会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5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技术方案及难点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52"/>
          <p:cNvSpPr txBox="1"/>
          <p:nvPr>
            <p:ph type="ctrTitle"/>
          </p:nvPr>
        </p:nvSpPr>
        <p:spPr>
          <a:xfrm>
            <a:off x="895971" y="3347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数据库结构</a:t>
            </a:r>
            <a:endParaRPr/>
          </a:p>
        </p:txBody>
      </p:sp>
      <p:pic>
        <p:nvPicPr>
          <p:cNvPr id="2248" name="Google Shape;22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75" y="1004425"/>
            <a:ext cx="6572298" cy="39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3"/>
          <p:cNvSpPr txBox="1"/>
          <p:nvPr>
            <p:ph idx="1" type="body"/>
          </p:nvPr>
        </p:nvSpPr>
        <p:spPr>
          <a:xfrm>
            <a:off x="720000" y="1189650"/>
            <a:ext cx="7704000" cy="3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每周至少一次例会：检查各成员进度、确定下周开发目标、整合当个星期各个成员的代码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每周1-2次结对编程：互相督促、学习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交流渠道：Discord（线上会议），Team Viewer（结对编程），RunAPI/ShowDoc（前后端接口文档）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3"/>
          <p:cNvSpPr txBox="1"/>
          <p:nvPr>
            <p:ph type="ctrTitle"/>
          </p:nvPr>
        </p:nvSpPr>
        <p:spPr>
          <a:xfrm>
            <a:off x="735746" y="29035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过程管理</a:t>
            </a:r>
            <a:endParaRPr/>
          </a:p>
        </p:txBody>
      </p:sp>
      <p:pic>
        <p:nvPicPr>
          <p:cNvPr id="2255" name="Google Shape;2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5" y="2688613"/>
            <a:ext cx="2941151" cy="22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950" y="2916205"/>
            <a:ext cx="3774048" cy="17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 sz="1400">
                <a:solidFill>
                  <a:schemeClr val="dk2"/>
                </a:solidFill>
              </a:rPr>
              <a:t>Github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lang="en">
                <a:solidFill>
                  <a:schemeClr val="dk2"/>
                </a:solidFill>
              </a:rPr>
              <a:t>一个主分支（main)，一人一个分支，每周将各成员分支merge到主分支上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lang="en">
                <a:solidFill>
                  <a:schemeClr val="dk2"/>
                </a:solidFill>
              </a:rPr>
              <a:t>Issues：列出各个功能模块，将遇到的bug列在对应模块中，由负责该模块的成员及时修复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5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仓库管理</a:t>
            </a:r>
            <a:endParaRPr/>
          </a:p>
        </p:txBody>
      </p:sp>
      <p:pic>
        <p:nvPicPr>
          <p:cNvPr id="2263" name="Google Shape;2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00" y="2617675"/>
            <a:ext cx="5025527" cy="23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48" y="2663100"/>
            <a:ext cx="2981000" cy="22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55"/>
          <p:cNvSpPr txBox="1"/>
          <p:nvPr>
            <p:ph idx="4294967295" type="body"/>
          </p:nvPr>
        </p:nvSpPr>
        <p:spPr>
          <a:xfrm>
            <a:off x="1051350" y="1505900"/>
            <a:ext cx="7041300" cy="21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单元测试：对后端涉及用户手动输入的接口进行参数合法性测试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功能测试：对前端功能进行模拟场景测试，</a:t>
            </a:r>
            <a:r>
              <a:rPr lang="en" sz="1600"/>
              <a:t>对后端接口进行手动测试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性能测试：通过工具进行压力测试</a:t>
            </a:r>
            <a:endParaRPr sz="1600"/>
          </a:p>
        </p:txBody>
      </p:sp>
      <p:sp>
        <p:nvSpPr>
          <p:cNvPr id="2270" name="Google Shape;2270;p55"/>
          <p:cNvSpPr txBox="1"/>
          <p:nvPr>
            <p:ph type="ctrTitle"/>
          </p:nvPr>
        </p:nvSpPr>
        <p:spPr>
          <a:xfrm>
            <a:off x="735746" y="5291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测试情况</a:t>
            </a:r>
            <a:endParaRPr/>
          </a:p>
        </p:txBody>
      </p:sp>
      <p:pic>
        <p:nvPicPr>
          <p:cNvPr id="2271" name="Google Shape;22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950" y="3434625"/>
            <a:ext cx="2739075" cy="1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075" y="3159575"/>
            <a:ext cx="3412675" cy="19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56"/>
          <p:cNvSpPr txBox="1"/>
          <p:nvPr>
            <p:ph idx="1" type="body"/>
          </p:nvPr>
        </p:nvSpPr>
        <p:spPr>
          <a:xfrm>
            <a:off x="819325" y="1579800"/>
            <a:ext cx="77040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800">
                <a:solidFill>
                  <a:schemeClr val="dk2"/>
                </a:solidFill>
              </a:rPr>
              <a:t>陈彦扬：群组目录、群组管理、聚会管理、家谱、个人信息页面美化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800">
                <a:solidFill>
                  <a:schemeClr val="dk2"/>
                </a:solidFill>
              </a:rPr>
              <a:t>霍建宇：后端+数据库、日历（前端）、照片墙基本架构（前端）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800">
                <a:solidFill>
                  <a:schemeClr val="dk2"/>
                </a:solidFill>
              </a:rPr>
              <a:t>白承桓：</a:t>
            </a:r>
            <a:r>
              <a:rPr lang="en" sz="1800">
                <a:solidFill>
                  <a:schemeClr val="dk2"/>
                </a:solidFill>
              </a:rPr>
              <a:t>群组目录、群组管理、聚会管理、家谱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800">
                <a:solidFill>
                  <a:schemeClr val="dk2"/>
                </a:solidFill>
              </a:rPr>
              <a:t>许霆康：随机转盘基本架构、个人信息页面基本架构、照片墙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➔"/>
            </a:pPr>
            <a:r>
              <a:rPr lang="en" sz="1800">
                <a:solidFill>
                  <a:schemeClr val="dk2"/>
                </a:solidFill>
              </a:rPr>
              <a:t>魏乐：日历美化、随机转盘美化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78" name="Google Shape;2278;p56"/>
          <p:cNvSpPr txBox="1"/>
          <p:nvPr/>
        </p:nvSpPr>
        <p:spPr>
          <a:xfrm>
            <a:off x="760025" y="1118925"/>
            <a:ext cx="21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1后端+4前端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9" name="Google Shape;2279;p56"/>
          <p:cNvSpPr txBox="1"/>
          <p:nvPr>
            <p:ph type="ctrTitle"/>
          </p:nvPr>
        </p:nvSpPr>
        <p:spPr>
          <a:xfrm>
            <a:off x="835071" y="5411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任务分工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9"/>
          <p:cNvSpPr/>
          <p:nvPr/>
        </p:nvSpPr>
        <p:spPr>
          <a:xfrm rot="-3280241">
            <a:off x="3905982" y="1906732"/>
            <a:ext cx="1323418" cy="1320838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2" name="Google Shape;2142;p39"/>
          <p:cNvGrpSpPr/>
          <p:nvPr/>
        </p:nvGrpSpPr>
        <p:grpSpPr>
          <a:xfrm>
            <a:off x="2857731" y="-71332"/>
            <a:ext cx="3293577" cy="3222916"/>
            <a:chOff x="2857731" y="-71332"/>
            <a:chExt cx="3293577" cy="3222916"/>
          </a:xfrm>
        </p:grpSpPr>
        <p:sp>
          <p:nvSpPr>
            <p:cNvPr id="2143" name="Google Shape;2143;p3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9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家谱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6" name="Google Shape;2146;p39"/>
          <p:cNvGrpSpPr/>
          <p:nvPr/>
        </p:nvGrpSpPr>
        <p:grpSpPr>
          <a:xfrm>
            <a:off x="1959887" y="1684671"/>
            <a:ext cx="3424433" cy="3122279"/>
            <a:chOff x="1959887" y="1684671"/>
            <a:chExt cx="3424433" cy="3122279"/>
          </a:xfrm>
        </p:grpSpPr>
        <p:sp>
          <p:nvSpPr>
            <p:cNvPr id="2147" name="Google Shape;2147;p3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9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照片墙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0" name="Google Shape;2150;p39"/>
          <p:cNvGrpSpPr/>
          <p:nvPr/>
        </p:nvGrpSpPr>
        <p:grpSpPr>
          <a:xfrm>
            <a:off x="4184863" y="1520198"/>
            <a:ext cx="2958454" cy="3298347"/>
            <a:chOff x="4184863" y="1520198"/>
            <a:chExt cx="2958454" cy="3298347"/>
          </a:xfrm>
        </p:grpSpPr>
        <p:sp>
          <p:nvSpPr>
            <p:cNvPr id="2151" name="Google Shape;2151;p3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9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聚会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54" name="Google Shape;21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175" y="2078075"/>
            <a:ext cx="1305425" cy="9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57"/>
          <p:cNvSpPr txBox="1"/>
          <p:nvPr>
            <p:ph idx="4294967295" type="body"/>
          </p:nvPr>
        </p:nvSpPr>
        <p:spPr>
          <a:xfrm>
            <a:off x="457200" y="1422325"/>
            <a:ext cx="8229600" cy="1285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Overpass Black"/>
                <a:ea typeface="Overpass Black"/>
                <a:cs typeface="Overpass Black"/>
                <a:sym typeface="Overpass Black"/>
              </a:rPr>
              <a:t>系统演示</a:t>
            </a:r>
            <a:endParaRPr sz="1700"/>
          </a:p>
        </p:txBody>
      </p:sp>
      <p:pic>
        <p:nvPicPr>
          <p:cNvPr id="2285" name="Google Shape;2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975" y="2317725"/>
            <a:ext cx="1624051" cy="162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58"/>
          <p:cNvSpPr txBox="1"/>
          <p:nvPr/>
        </p:nvSpPr>
        <p:spPr>
          <a:xfrm>
            <a:off x="2913300" y="1986900"/>
            <a:ext cx="3617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谢谢</a:t>
            </a:r>
            <a:endParaRPr b="1" sz="640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40"/>
          <p:cNvSpPr txBox="1"/>
          <p:nvPr>
            <p:ph idx="1" type="body"/>
          </p:nvPr>
        </p:nvSpPr>
        <p:spPr>
          <a:xfrm>
            <a:off x="637325" y="1322225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用户可注册及登录账户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用户可创建私密的“家庭群”，将家庭成员加到群组内，可编辑群成员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用户可建立家谱，并保存在数据库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用户可对聚会时间、地点等进行提议及投票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确定了聚会时间后，可以直接在群组日历中显示并同步到成员个人日历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用户可上传照片，仅“家庭群”内成员可见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用户可浏览其他家庭成员上传的照片或动图，并对其评论和点赞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✓"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用户可以使用随机轮盘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0" name="Google Shape;2160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需求汇总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41"/>
          <p:cNvSpPr txBox="1"/>
          <p:nvPr>
            <p:ph idx="1" type="body"/>
          </p:nvPr>
        </p:nvSpPr>
        <p:spPr>
          <a:xfrm>
            <a:off x="736650" y="2010000"/>
            <a:ext cx="7704000" cy="24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★"/>
            </a:pPr>
            <a:r>
              <a:rPr lang="en" sz="1700">
                <a:solidFill>
                  <a:schemeClr val="dk2"/>
                </a:solidFill>
              </a:rPr>
              <a:t>家谱：容易上手、清晰明了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★"/>
            </a:pPr>
            <a:r>
              <a:rPr lang="en" sz="1700">
                <a:solidFill>
                  <a:schemeClr val="dk2"/>
                </a:solidFill>
              </a:rPr>
              <a:t>日历：成员生日及通过投票确定后的聚会自动同步到群组与个人日历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★"/>
            </a:pPr>
            <a:r>
              <a:rPr lang="en" sz="1700">
                <a:solidFill>
                  <a:schemeClr val="dk2"/>
                </a:solidFill>
              </a:rPr>
              <a:t>聚会管理：充分民主地与家庭成员一同决定聚会时间、地点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★"/>
            </a:pPr>
            <a:r>
              <a:rPr lang="en" sz="1700">
                <a:solidFill>
                  <a:schemeClr val="dk2"/>
                </a:solidFill>
              </a:rPr>
              <a:t>照片墙：界面干净、“现代化”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★"/>
            </a:pPr>
            <a:r>
              <a:rPr lang="en" sz="1700">
                <a:solidFill>
                  <a:schemeClr val="dk2"/>
                </a:solidFill>
              </a:rPr>
              <a:t>随机转盘：有趣</a:t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2166" name="Google Shape;2166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特色</a:t>
            </a:r>
            <a:endParaRPr/>
          </a:p>
        </p:txBody>
      </p:sp>
      <p:sp>
        <p:nvSpPr>
          <p:cNvPr id="2167" name="Google Shape;2167;p41"/>
          <p:cNvSpPr txBox="1"/>
          <p:nvPr/>
        </p:nvSpPr>
        <p:spPr>
          <a:xfrm>
            <a:off x="1603500" y="1203350"/>
            <a:ext cx="59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A86E8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容易上手、简洁、现代化</a:t>
            </a:r>
            <a:endParaRPr sz="1200">
              <a:solidFill>
                <a:srgbClr val="4A86E8"/>
              </a:solidFill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2"/>
          <p:cNvSpPr txBox="1"/>
          <p:nvPr>
            <p:ph idx="4294967295" type="title"/>
          </p:nvPr>
        </p:nvSpPr>
        <p:spPr>
          <a:xfrm>
            <a:off x="886325" y="1771400"/>
            <a:ext cx="7688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原定开发目标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实际完成情况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3"/>
          <p:cNvSpPr txBox="1"/>
          <p:nvPr>
            <p:ph idx="4294967295" type="body"/>
          </p:nvPr>
        </p:nvSpPr>
        <p:spPr>
          <a:xfrm>
            <a:off x="646525" y="1588625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8" name="Google Shape;2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25" y="2244725"/>
            <a:ext cx="3826268" cy="19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43"/>
          <p:cNvSpPr txBox="1"/>
          <p:nvPr/>
        </p:nvSpPr>
        <p:spPr>
          <a:xfrm>
            <a:off x="2932200" y="529850"/>
            <a:ext cx="327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登录</a:t>
            </a:r>
            <a:r>
              <a:rPr b="1" lang="en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界面</a:t>
            </a:r>
            <a:endParaRPr b="1"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0" name="Google Shape;21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900" y="2273675"/>
            <a:ext cx="4031798" cy="18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425" y="3076900"/>
            <a:ext cx="3734198" cy="17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4"/>
          <p:cNvSpPr txBox="1"/>
          <p:nvPr>
            <p:ph idx="4294967295" type="title"/>
          </p:nvPr>
        </p:nvSpPr>
        <p:spPr>
          <a:xfrm>
            <a:off x="2550300" y="484275"/>
            <a:ext cx="404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群组管理</a:t>
            </a:r>
            <a:r>
              <a:rPr lang="en"/>
              <a:t>界面</a:t>
            </a:r>
            <a:endParaRPr/>
          </a:p>
        </p:txBody>
      </p:sp>
      <p:pic>
        <p:nvPicPr>
          <p:cNvPr id="2187" name="Google Shape;21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5" y="2207925"/>
            <a:ext cx="3963250" cy="22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4"/>
          <p:cNvSpPr txBox="1"/>
          <p:nvPr>
            <p:ph idx="4294967295" type="body"/>
          </p:nvPr>
        </p:nvSpPr>
        <p:spPr>
          <a:xfrm>
            <a:off x="609775" y="15702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9" name="Google Shape;21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103" y="2207924"/>
            <a:ext cx="3295099" cy="15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525" y="2758900"/>
            <a:ext cx="3696998" cy="18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5"/>
          <p:cNvSpPr txBox="1"/>
          <p:nvPr>
            <p:ph idx="4294967295" type="title"/>
          </p:nvPr>
        </p:nvSpPr>
        <p:spPr>
          <a:xfrm>
            <a:off x="2866050" y="520975"/>
            <a:ext cx="341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日历</a:t>
            </a:r>
            <a:r>
              <a:rPr lang="en"/>
              <a:t>界面</a:t>
            </a:r>
            <a:endParaRPr/>
          </a:p>
        </p:txBody>
      </p:sp>
      <p:pic>
        <p:nvPicPr>
          <p:cNvPr id="2196" name="Google Shape;21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00" y="2217975"/>
            <a:ext cx="4089800" cy="20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550" y="2216513"/>
            <a:ext cx="4267199" cy="2094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45"/>
          <p:cNvSpPr txBox="1"/>
          <p:nvPr>
            <p:ph idx="4294967295" type="body"/>
          </p:nvPr>
        </p:nvSpPr>
        <p:spPr>
          <a:xfrm>
            <a:off x="600600" y="16345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3" name="Google Shape;22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0" y="2205000"/>
            <a:ext cx="4122724" cy="2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49" y="2258150"/>
            <a:ext cx="4187950" cy="2055744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46"/>
          <p:cNvSpPr txBox="1"/>
          <p:nvPr>
            <p:ph type="ctrTitle"/>
          </p:nvPr>
        </p:nvSpPr>
        <p:spPr>
          <a:xfrm>
            <a:off x="735746" y="575100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聚会管理</a:t>
            </a:r>
            <a:r>
              <a:rPr lang="en"/>
              <a:t>界面</a:t>
            </a:r>
            <a:endParaRPr/>
          </a:p>
        </p:txBody>
      </p:sp>
      <p:sp>
        <p:nvSpPr>
          <p:cNvPr id="2206" name="Google Shape;2206;p46"/>
          <p:cNvSpPr txBox="1"/>
          <p:nvPr>
            <p:ph idx="4294967295" type="body"/>
          </p:nvPr>
        </p:nvSpPr>
        <p:spPr>
          <a:xfrm>
            <a:off x="600600" y="1634550"/>
            <a:ext cx="69309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原定								  实际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